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85" r:id="rId2"/>
    <p:sldId id="258" r:id="rId3"/>
    <p:sldId id="417" r:id="rId4"/>
    <p:sldId id="429" r:id="rId5"/>
    <p:sldId id="425" r:id="rId6"/>
    <p:sldId id="421" r:id="rId7"/>
    <p:sldId id="422" r:id="rId8"/>
    <p:sldId id="423" r:id="rId9"/>
    <p:sldId id="424" r:id="rId10"/>
    <p:sldId id="432" r:id="rId11"/>
    <p:sldId id="433" r:id="rId12"/>
    <p:sldId id="434" r:id="rId13"/>
    <p:sldId id="430" r:id="rId14"/>
    <p:sldId id="399" r:id="rId15"/>
    <p:sldId id="400" r:id="rId16"/>
    <p:sldId id="401" r:id="rId17"/>
    <p:sldId id="406" r:id="rId18"/>
    <p:sldId id="404" r:id="rId19"/>
    <p:sldId id="390" r:id="rId20"/>
    <p:sldId id="387" r:id="rId21"/>
    <p:sldId id="409" r:id="rId22"/>
    <p:sldId id="431" r:id="rId23"/>
    <p:sldId id="392" r:id="rId24"/>
    <p:sldId id="410" r:id="rId25"/>
    <p:sldId id="411" r:id="rId26"/>
    <p:sldId id="412" r:id="rId27"/>
    <p:sldId id="413" r:id="rId28"/>
    <p:sldId id="414" r:id="rId29"/>
    <p:sldId id="41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CE1C98C-49A3-4BD1-8D0E-898FFB42E7E4}">
          <p14:sldIdLst>
            <p14:sldId id="385"/>
            <p14:sldId id="258"/>
            <p14:sldId id="417"/>
          </p14:sldIdLst>
        </p14:section>
        <p14:section name="요약 섹션" id="{8770F9C1-E3DE-429B-BA15-80AA536D59F2}">
          <p14:sldIdLst>
            <p14:sldId id="429"/>
          </p14:sldIdLst>
        </p14:section>
        <p14:section name="기능 정의" id="{2D1BB9B7-0E37-48D7-BC84-8B86D8E9B44A}">
          <p14:sldIdLst/>
        </p14:section>
        <p14:section name="섹션 2" id="{A3A643FB-A488-4015-8984-83DFCD8BB5A3}">
          <p14:sldIdLst>
            <p14:sldId id="425"/>
          </p14:sldIdLst>
        </p14:section>
        <p14:section name="섹션 3" id="{4B146ADA-1B06-4A42-8365-65CCC52185E2}">
          <p14:sldIdLst>
            <p14:sldId id="421"/>
          </p14:sldIdLst>
        </p14:section>
        <p14:section name="섹션 4" id="{60C652ED-5171-406B-8456-FBC959F5D70B}">
          <p14:sldIdLst>
            <p14:sldId id="422"/>
          </p14:sldIdLst>
        </p14:section>
        <p14:section name="섹션 5" id="{337F0EEA-E08E-45CB-9969-B5DE668D33BF}">
          <p14:sldIdLst>
            <p14:sldId id="423"/>
          </p14:sldIdLst>
        </p14:section>
        <p14:section name="섹션 6" id="{17961418-5A1E-432D-80AF-73CA5A2A3638}">
          <p14:sldIdLst>
            <p14:sldId id="424"/>
            <p14:sldId id="432"/>
            <p14:sldId id="433"/>
            <p14:sldId id="434"/>
            <p14:sldId id="430"/>
            <p14:sldId id="399"/>
            <p14:sldId id="400"/>
            <p14:sldId id="401"/>
            <p14:sldId id="406"/>
            <p14:sldId id="404"/>
            <p14:sldId id="390"/>
            <p14:sldId id="387"/>
            <p14:sldId id="409"/>
            <p14:sldId id="431"/>
            <p14:sldId id="392"/>
            <p14:sldId id="410"/>
            <p14:sldId id="411"/>
            <p14:sldId id="412"/>
            <p14:sldId id="413"/>
            <p14:sldId id="414"/>
            <p14:sldId id="4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6AE"/>
    <a:srgbClr val="1107D7"/>
    <a:srgbClr val="1C1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B5020BC-59A6-46DF-B6B5-1535F9370B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F5CF24-DC29-4F02-82E6-AA9F14F16D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29D95-E9E3-4552-957F-C7B8CD71DED8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3C370E-D69E-42C1-86C2-EA4D38AD87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C66411-3AB5-4180-BFAA-759EDA1152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41C52-F1BB-4C07-A20E-12CFF5620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918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F0C81-324A-46ED-B73B-81B80D72A858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D15EC-A2B4-4E7E-9559-14A76DF48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6180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9C9F2-7C80-4D0D-A5F8-E0B8089F3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B85C7B-BBD9-47B4-84FB-FC65A22FE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E71B02-9346-4F6E-87B4-2BDF06EC3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5539-0D9D-4F39-A215-82A46FF80F52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538019-2715-491D-BDB5-51F527AB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9E5A94-4F52-45BF-9417-23B3D3119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798B8-79D5-4ACF-9BBC-BDBE2176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774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CB7E5-576A-497F-AF17-9DD45A61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065194-BD0F-4E72-AF93-06C7542E0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5A2162-0040-419C-BFC9-45B95834F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5539-0D9D-4F39-A215-82A46FF80F52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530AA4-0B68-408A-8EF4-CD77881D7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4ECA6-9F1B-4E99-8013-1F25049F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798B8-79D5-4ACF-9BBC-BDBE2176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85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1062A-36C4-4DAA-824B-01EFFAEAE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0ED167-4267-46F2-8C81-1A0752D10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E7F46F-9F5B-4EFE-9238-E59FD34E8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5539-0D9D-4F39-A215-82A46FF80F52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F7DBB6-F341-4F3B-83BA-F2FBA2949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3479A5-3A03-4237-BD24-B218A33AC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798B8-79D5-4ACF-9BBC-BDBE2176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00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FCF5F-B5DC-48C6-A83D-2B4254F5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D4A13C-B9AD-4E08-A4D5-68606884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5539-0D9D-4F39-A215-82A46FF80F52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509854-FB91-4CC3-9AED-91BFBE61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3D70A8-377E-4421-8D3D-F8BD5EAD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798B8-79D5-4ACF-9BBC-BDBE2176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115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빈화면+상세설명" userDrawn="1">
  <p:cSld name="빈화면+상세설명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oogle Shape;24;p46"/>
          <p:cNvGraphicFramePr/>
          <p:nvPr>
            <p:extLst>
              <p:ext uri="{D42A27DB-BD31-4B8C-83A1-F6EECF244321}">
                <p14:modId xmlns:p14="http://schemas.microsoft.com/office/powerpoint/2010/main" val="3814465973"/>
              </p:ext>
            </p:extLst>
          </p:nvPr>
        </p:nvGraphicFramePr>
        <p:xfrm>
          <a:off x="8956086" y="393703"/>
          <a:ext cx="3117375" cy="63928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928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ulim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Google Shape;25;p46"/>
          <p:cNvGraphicFramePr/>
          <p:nvPr>
            <p:extLst>
              <p:ext uri="{D42A27DB-BD31-4B8C-83A1-F6EECF244321}">
                <p14:modId xmlns:p14="http://schemas.microsoft.com/office/powerpoint/2010/main" val="705449667"/>
              </p:ext>
            </p:extLst>
          </p:nvPr>
        </p:nvGraphicFramePr>
        <p:xfrm>
          <a:off x="93140" y="393705"/>
          <a:ext cx="8799108" cy="63928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99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928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ulim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25" marR="1219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Google Shape;26;p46"/>
          <p:cNvGraphicFramePr/>
          <p:nvPr>
            <p:extLst>
              <p:ext uri="{D42A27DB-BD31-4B8C-83A1-F6EECF244321}">
                <p14:modId xmlns:p14="http://schemas.microsoft.com/office/powerpoint/2010/main" val="2623342793"/>
              </p:ext>
            </p:extLst>
          </p:nvPr>
        </p:nvGraphicFramePr>
        <p:xfrm>
          <a:off x="95025" y="71427"/>
          <a:ext cx="8797224" cy="2460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4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34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0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</a:t>
                      </a:r>
                      <a:r>
                        <a:rPr lang="en-US" sz="900" b="1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명</a:t>
                      </a:r>
                      <a:endParaRPr sz="1200" u="none" strike="noStrike" cap="none" dirty="0"/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9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Gulim"/>
                        <a:buNone/>
                      </a:pPr>
                      <a:endParaRPr sz="9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Google Shape;27;p46"/>
          <p:cNvGraphicFramePr/>
          <p:nvPr>
            <p:extLst>
              <p:ext uri="{D42A27DB-BD31-4B8C-83A1-F6EECF244321}">
                <p14:modId xmlns:p14="http://schemas.microsoft.com/office/powerpoint/2010/main" val="388461848"/>
              </p:ext>
            </p:extLst>
          </p:nvPr>
        </p:nvGraphicFramePr>
        <p:xfrm>
          <a:off x="8956114" y="63502"/>
          <a:ext cx="3117375" cy="2460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59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0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sz="1200" u="none" strike="noStrike" cap="none" dirty="0"/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Gulim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4780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4">
          <p15:clr>
            <a:srgbClr val="FBAE40"/>
          </p15:clr>
        </p15:guide>
        <p15:guide id="2" pos="44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7CD586-56AD-4647-9398-6BE6D2ED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4F5069-21B5-4766-93C8-FF29A2CDF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BA1EC-9C2B-45CD-8777-454D7AB38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35539-0D9D-4F39-A215-82A46FF80F52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D5140-60FD-49E9-BED4-AE827D143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63CB5E-4D52-4C80-B491-A0EFF9506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798B8-79D5-4ACF-9BBC-BDBE2176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97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60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data.go.kr/data/15040895/openapi.d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0.png"/><Relationship Id="rId7" Type="http://schemas.openxmlformats.org/officeDocument/2006/relationships/slide" Target="slide5.xml"/><Relationship Id="rId12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slide" Target="slide9.xml"/><Relationship Id="rId5" Type="http://schemas.openxmlformats.org/officeDocument/2006/relationships/image" Target="../media/image12.png"/><Relationship Id="rId10" Type="http://schemas.openxmlformats.org/officeDocument/2006/relationships/slide" Target="slide8.xml"/><Relationship Id="rId4" Type="http://schemas.openxmlformats.org/officeDocument/2006/relationships/image" Target="../media/image11.png"/><Relationship Id="rId9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4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CFD1F07-6C82-49D2-B25C-7FBBA50B9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77" y="568690"/>
            <a:ext cx="9812323" cy="2387600"/>
          </a:xfrm>
        </p:spPr>
        <p:txBody>
          <a:bodyPr>
            <a:normAutofit/>
          </a:bodyPr>
          <a:lstStyle/>
          <a:p>
            <a:r>
              <a:rPr lang="ko-KR" altLang="en-US" sz="8000" dirty="0">
                <a:latin typeface="Cafe24 ClassicType OTF" panose="02000800000000000000" pitchFamily="50" charset="-127"/>
                <a:ea typeface="Cafe24 ClassicType OTF" panose="02000800000000000000" pitchFamily="50" charset="-127"/>
              </a:rPr>
              <a:t>식용 곤충 요리 웹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94DEFAD6-9020-42DF-8F23-F189C7B54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267" y="3744651"/>
            <a:ext cx="9144000" cy="1655762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Algerian" panose="04020705040A02060702" pitchFamily="82" charset="0"/>
              </a:rPr>
              <a:t>BE : </a:t>
            </a:r>
            <a:r>
              <a:rPr lang="ko-KR" altLang="en-US" sz="3200" dirty="0">
                <a:latin typeface="Cafe24 ClassicType OTF" panose="02000800000000000000" pitchFamily="50" charset="-127"/>
                <a:ea typeface="Cafe24 ClassicType OTF" panose="02000800000000000000" pitchFamily="50" charset="-127"/>
              </a:rPr>
              <a:t>김은희</a:t>
            </a:r>
            <a:endParaRPr lang="en-US" altLang="ko-KR" sz="3200" dirty="0">
              <a:latin typeface="Cafe24 ClassicType OTF" panose="02000800000000000000" pitchFamily="50" charset="-127"/>
              <a:ea typeface="Cafe24 ClassicType OTF" panose="0200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Algerian" panose="04020705040A02060702" pitchFamily="82" charset="0"/>
              </a:rPr>
              <a:t>FE : </a:t>
            </a:r>
            <a:r>
              <a:rPr lang="ko-KR" altLang="en-US" sz="3200" dirty="0">
                <a:latin typeface="Cafe24 ClassicType OTF" panose="02000800000000000000" pitchFamily="50" charset="-127"/>
                <a:ea typeface="Cafe24 ClassicType OTF" panose="02000800000000000000" pitchFamily="50" charset="-127"/>
              </a:rPr>
              <a:t>정진욱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BDBACE-42B7-4966-BF10-F6D2370D7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24746">
            <a:off x="9702969" y="1144215"/>
            <a:ext cx="927283" cy="92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08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4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146C3-B8B0-406D-84B8-A9D32AF2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154" y="113457"/>
            <a:ext cx="10515600" cy="1128115"/>
          </a:xfrm>
        </p:spPr>
        <p:txBody>
          <a:bodyPr anchor="b"/>
          <a:lstStyle/>
          <a:p>
            <a:r>
              <a:rPr lang="ko-KR" altLang="en-US" dirty="0">
                <a:solidFill>
                  <a:srgbClr val="C00000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구매 기능 </a:t>
            </a:r>
            <a:r>
              <a:rPr lang="ko-KR" altLang="en-US" dirty="0" err="1">
                <a:solidFill>
                  <a:srgbClr val="C00000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벡엔드</a:t>
            </a:r>
            <a:endParaRPr lang="ko-KR" altLang="en-US" dirty="0">
              <a:solidFill>
                <a:srgbClr val="C00000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24FFE9F-692F-471C-AACC-FE2EE4BD0029}"/>
              </a:ext>
            </a:extLst>
          </p:cNvPr>
          <p:cNvCxnSpPr>
            <a:endCxn id="2" idx="2"/>
          </p:cNvCxnSpPr>
          <p:nvPr/>
        </p:nvCxnSpPr>
        <p:spPr>
          <a:xfrm>
            <a:off x="1181576" y="1238049"/>
            <a:ext cx="5198378" cy="3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5272275-F853-4BFA-8C75-4D8EC2F5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24746">
            <a:off x="517168" y="491222"/>
            <a:ext cx="626821" cy="62682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9AF05D0-59CE-4C5C-B4EA-426780B13625}"/>
              </a:ext>
            </a:extLst>
          </p:cNvPr>
          <p:cNvSpPr/>
          <p:nvPr/>
        </p:nvSpPr>
        <p:spPr>
          <a:xfrm>
            <a:off x="8827602" y="2204452"/>
            <a:ext cx="2874495" cy="3637452"/>
          </a:xfrm>
          <a:prstGeom prst="roundRect">
            <a:avLst/>
          </a:prstGeom>
          <a:pattFill prst="pct20">
            <a:fgClr>
              <a:schemeClr val="accent4"/>
            </a:fgClr>
            <a:bgClr>
              <a:schemeClr val="bg1"/>
            </a:bgClr>
          </a:patt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A5643-D9B7-4EB2-A7A2-023790874AA6}"/>
              </a:ext>
            </a:extLst>
          </p:cNvPr>
          <p:cNvSpPr txBox="1"/>
          <p:nvPr/>
        </p:nvSpPr>
        <p:spPr>
          <a:xfrm>
            <a:off x="1779367" y="1835120"/>
            <a:ext cx="166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Shop(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구매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EBEB4-AC4D-4AA8-9D8D-71C13538C504}"/>
              </a:ext>
            </a:extLst>
          </p:cNvPr>
          <p:cNvSpPr txBox="1"/>
          <p:nvPr/>
        </p:nvSpPr>
        <p:spPr>
          <a:xfrm>
            <a:off x="9099623" y="1835120"/>
            <a:ext cx="166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Item(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품목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604FD-9AA4-42BB-85AC-7D153BC4270E}"/>
              </a:ext>
            </a:extLst>
          </p:cNvPr>
          <p:cNvSpPr txBox="1"/>
          <p:nvPr/>
        </p:nvSpPr>
        <p:spPr>
          <a:xfrm>
            <a:off x="9251933" y="2837131"/>
            <a:ext cx="16533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품목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가격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수량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주문번호</a:t>
            </a:r>
            <a:endParaRPr lang="en-US" altLang="ko-KR" dirty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787013-8332-4EE4-86DD-94740FABD026}"/>
              </a:ext>
            </a:extLst>
          </p:cNvPr>
          <p:cNvSpPr txBox="1"/>
          <p:nvPr/>
        </p:nvSpPr>
        <p:spPr>
          <a:xfrm>
            <a:off x="5439495" y="1798905"/>
            <a:ext cx="166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출력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DFD2998-18C4-4BA3-AF5F-6E06FD26CAFF}"/>
              </a:ext>
            </a:extLst>
          </p:cNvPr>
          <p:cNvSpPr/>
          <p:nvPr/>
        </p:nvSpPr>
        <p:spPr>
          <a:xfrm>
            <a:off x="5156252" y="2232950"/>
            <a:ext cx="2874495" cy="3637452"/>
          </a:xfrm>
          <a:prstGeom prst="roundRect">
            <a:avLst/>
          </a:prstGeom>
          <a:pattFill prst="pct20">
            <a:fgClr>
              <a:schemeClr val="accent4"/>
            </a:fgClr>
            <a:bgClr>
              <a:schemeClr val="bg1"/>
            </a:bgClr>
          </a:patt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A7B9F5-6613-4D3F-A21B-765E2DF1B2D2}"/>
              </a:ext>
            </a:extLst>
          </p:cNvPr>
          <p:cNvSpPr/>
          <p:nvPr/>
        </p:nvSpPr>
        <p:spPr>
          <a:xfrm>
            <a:off x="1412358" y="2266061"/>
            <a:ext cx="2874495" cy="3637452"/>
          </a:xfrm>
          <a:prstGeom prst="roundRect">
            <a:avLst/>
          </a:prstGeom>
          <a:pattFill prst="pct20">
            <a:fgClr>
              <a:schemeClr val="accent4"/>
            </a:fgClr>
            <a:bgClr>
              <a:schemeClr val="bg1"/>
            </a:bgClr>
          </a:patt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3D3D2A-8119-4FEB-B24D-2F7DFA7D79BC}"/>
              </a:ext>
            </a:extLst>
          </p:cNvPr>
          <p:cNvSpPr txBox="1"/>
          <p:nvPr/>
        </p:nvSpPr>
        <p:spPr>
          <a:xfrm>
            <a:off x="1927150" y="2837131"/>
            <a:ext cx="1514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주문번호</a:t>
            </a:r>
            <a:endParaRPr lang="en-US" altLang="ko-KR" dirty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주문자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주문일자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2BE2A-20EB-4DE2-800D-7590989688DF}"/>
              </a:ext>
            </a:extLst>
          </p:cNvPr>
          <p:cNvSpPr txBox="1"/>
          <p:nvPr/>
        </p:nvSpPr>
        <p:spPr>
          <a:xfrm>
            <a:off x="5622572" y="2837131"/>
            <a:ext cx="15147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주문번호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주문일자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Item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객체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8CCA079-4F54-445C-8708-1E1260FB00EB}"/>
              </a:ext>
            </a:extLst>
          </p:cNvPr>
          <p:cNvSpPr/>
          <p:nvPr/>
        </p:nvSpPr>
        <p:spPr>
          <a:xfrm>
            <a:off x="4048739" y="2785162"/>
            <a:ext cx="1303656" cy="440831"/>
          </a:xfrm>
          <a:prstGeom prst="rightArrow">
            <a:avLst/>
          </a:prstGeom>
          <a:solidFill>
            <a:srgbClr val="0E06A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4CFDCA5-07E3-4520-8E8C-F2A9807CB385}"/>
              </a:ext>
            </a:extLst>
          </p:cNvPr>
          <p:cNvSpPr/>
          <p:nvPr/>
        </p:nvSpPr>
        <p:spPr>
          <a:xfrm rot="20411830">
            <a:off x="4003528" y="3655190"/>
            <a:ext cx="1412245" cy="440831"/>
          </a:xfrm>
          <a:prstGeom prst="rightArrow">
            <a:avLst/>
          </a:prstGeom>
          <a:solidFill>
            <a:srgbClr val="0E06A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F63CAB7-EE40-40A9-B1C4-C56122567E4F}"/>
              </a:ext>
            </a:extLst>
          </p:cNvPr>
          <p:cNvSpPr/>
          <p:nvPr/>
        </p:nvSpPr>
        <p:spPr>
          <a:xfrm rot="10800000">
            <a:off x="7532977" y="3942097"/>
            <a:ext cx="1230282" cy="440831"/>
          </a:xfrm>
          <a:prstGeom prst="rightArrow">
            <a:avLst/>
          </a:prstGeom>
          <a:solidFill>
            <a:srgbClr val="0E06A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46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  <p:bldP spid="10" grpId="0" animBg="1"/>
      <p:bldP spid="21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4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146C3-B8B0-406D-84B8-A9D32AF2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154" y="113457"/>
            <a:ext cx="10515600" cy="1128115"/>
          </a:xfrm>
        </p:spPr>
        <p:txBody>
          <a:bodyPr anchor="b"/>
          <a:lstStyle/>
          <a:p>
            <a:r>
              <a:rPr lang="ko-KR" altLang="en-US" dirty="0">
                <a:solidFill>
                  <a:srgbClr val="C00000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프로젝트 후기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24FFE9F-692F-471C-AACC-FE2EE4BD0029}"/>
              </a:ext>
            </a:extLst>
          </p:cNvPr>
          <p:cNvCxnSpPr>
            <a:endCxn id="2" idx="2"/>
          </p:cNvCxnSpPr>
          <p:nvPr/>
        </p:nvCxnSpPr>
        <p:spPr>
          <a:xfrm>
            <a:off x="1181576" y="1238049"/>
            <a:ext cx="5198378" cy="3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5272275-F853-4BFA-8C75-4D8EC2F5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24746">
            <a:off x="517168" y="491222"/>
            <a:ext cx="626821" cy="62682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A7B9F5-6613-4D3F-A21B-765E2DF1B2D2}"/>
              </a:ext>
            </a:extLst>
          </p:cNvPr>
          <p:cNvSpPr/>
          <p:nvPr/>
        </p:nvSpPr>
        <p:spPr>
          <a:xfrm>
            <a:off x="2498245" y="1650008"/>
            <a:ext cx="7195510" cy="2107788"/>
          </a:xfrm>
          <a:prstGeom prst="roundRect">
            <a:avLst/>
          </a:prstGeom>
          <a:pattFill prst="pct20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A5643-D9B7-4EB2-A7A2-023790874AA6}"/>
              </a:ext>
            </a:extLst>
          </p:cNvPr>
          <p:cNvSpPr txBox="1"/>
          <p:nvPr/>
        </p:nvSpPr>
        <p:spPr>
          <a:xfrm>
            <a:off x="978070" y="2380594"/>
            <a:ext cx="16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정진욱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3D3D2A-8119-4FEB-B24D-2F7DFA7D79BC}"/>
              </a:ext>
            </a:extLst>
          </p:cNvPr>
          <p:cNvSpPr txBox="1"/>
          <p:nvPr/>
        </p:nvSpPr>
        <p:spPr>
          <a:xfrm>
            <a:off x="2763521" y="2180539"/>
            <a:ext cx="65386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데이터를 불러오고 화면에 표시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하는것이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생각보다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힘든 작업이었습니다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오류를 고치기 위해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백엔드와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협력하는 과정에서 본인이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하고있는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작업에 대해 좀 더 이해할 수 있었습니다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273B23-E9A7-407A-B7C2-56CE772E6012}"/>
              </a:ext>
            </a:extLst>
          </p:cNvPr>
          <p:cNvSpPr txBox="1"/>
          <p:nvPr/>
        </p:nvSpPr>
        <p:spPr>
          <a:xfrm>
            <a:off x="968337" y="4795712"/>
            <a:ext cx="16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김은희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6CF8291-AAA7-4E1E-B316-FD5AA1988A83}"/>
              </a:ext>
            </a:extLst>
          </p:cNvPr>
          <p:cNvSpPr/>
          <p:nvPr/>
        </p:nvSpPr>
        <p:spPr>
          <a:xfrm>
            <a:off x="2498245" y="4249649"/>
            <a:ext cx="7195510" cy="2107788"/>
          </a:xfrm>
          <a:prstGeom prst="roundRect">
            <a:avLst/>
          </a:prstGeom>
          <a:pattFill prst="pct20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4F1885-8199-40FD-82AE-0BC485026DAA}"/>
              </a:ext>
            </a:extLst>
          </p:cNvPr>
          <p:cNvSpPr txBox="1"/>
          <p:nvPr/>
        </p:nvSpPr>
        <p:spPr>
          <a:xfrm>
            <a:off x="2763521" y="4795712"/>
            <a:ext cx="6930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구현하고 싶은 기능이 많았는데 시간 대비 실력 부족으로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다 하지 못하여 아쉬웠습니다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그러나 시간만 충분하다면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나도 할 수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있겠구나라는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자신감이 생겼습니다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6175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38509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4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5EF7ECC-C7D7-443D-8CF4-688FC6B9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 상세 설명</a:t>
            </a:r>
          </a:p>
        </p:txBody>
      </p:sp>
    </p:spTree>
    <p:extLst>
      <p:ext uri="{BB962C8B-B14F-4D97-AF65-F5344CB8AC3E}">
        <p14:creationId xmlns:p14="http://schemas.microsoft.com/office/powerpoint/2010/main" val="3213786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회원가입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826025"/>
              </p:ext>
            </p:extLst>
          </p:nvPr>
        </p:nvGraphicFramePr>
        <p:xfrm>
          <a:off x="8962892" y="405819"/>
          <a:ext cx="3120924" cy="4785120"/>
        </p:xfrm>
        <a:graphic>
          <a:graphicData uri="http://schemas.openxmlformats.org/drawingml/2006/table">
            <a:tbl>
              <a:tblPr firstRow="1" bandRow="1"/>
              <a:tblGrid>
                <a:gridCol w="330634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서비스 이용을 위한 화원가입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/>
                        <a:t>사용자가 입력한 </a:t>
                      </a:r>
                      <a:r>
                        <a:rPr lang="en-US" altLang="ko-KR" sz="900" dirty="0"/>
                        <a:t>ID, </a:t>
                      </a:r>
                      <a:r>
                        <a:rPr lang="ko-KR" altLang="en-US" sz="900" dirty="0"/>
                        <a:t>비밀번호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닉네임 등의 정보를 서버에 전달하여 회원가입 처리</a:t>
                      </a:r>
                      <a:r>
                        <a:rPr lang="en-US" altLang="ko-KR" sz="900" dirty="0"/>
                        <a:t>.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900" dirty="0">
                          <a:latin typeface="+mn-ea"/>
                          <a:ea typeface="+mn-ea"/>
                        </a:rPr>
                        <a:t>가입에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필요한 항목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아이디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비밀번호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닉네임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닉네임을 받아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 저장한 후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 성공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반환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비밀번호는 암호화하여 처리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닉네임 입력 후 화원가입 버튼 클릭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/>
                        <a:t>성공 시</a:t>
                      </a:r>
                      <a:r>
                        <a:rPr lang="en-US" altLang="ko-KR" sz="900" dirty="0"/>
                        <a:t>: "</a:t>
                      </a:r>
                      <a:r>
                        <a:rPr lang="ko-KR" altLang="en-US" sz="900" dirty="0"/>
                        <a:t>회원가입 성공</a:t>
                      </a:r>
                      <a:r>
                        <a:rPr lang="en-US" altLang="ko-KR" sz="900" dirty="0"/>
                        <a:t>" </a:t>
                      </a:r>
                      <a:r>
                        <a:rPr lang="ko-KR" altLang="en-US" sz="900" dirty="0"/>
                        <a:t>메시지 반환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/>
                        <a:t>실패 시</a:t>
                      </a:r>
                      <a:r>
                        <a:rPr lang="en-US" altLang="ko-KR" sz="900" dirty="0"/>
                        <a:t>: "</a:t>
                      </a:r>
                      <a:r>
                        <a:rPr lang="ko-KR" altLang="en-US" sz="900" dirty="0"/>
                        <a:t>회원가입 실패</a:t>
                      </a:r>
                      <a:r>
                        <a:rPr lang="en-US" altLang="ko-KR" sz="900" dirty="0"/>
                        <a:t>"</a:t>
                      </a:r>
                      <a:r>
                        <a:rPr lang="ko-KR" altLang="en-US" sz="900" dirty="0"/>
                        <a:t>와 원인 반환</a:t>
                      </a:r>
                      <a:r>
                        <a:rPr lang="en-US" altLang="ko-KR" sz="900" dirty="0"/>
                        <a:t>.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관리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000" dirty="0"/>
              <a:t>signup</a:t>
            </a:r>
            <a:endParaRPr kumimoji="1"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145319-13EF-43D3-AC3C-93BF6A594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64" y="1270722"/>
            <a:ext cx="8351018" cy="412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39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로그인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229884"/>
              </p:ext>
            </p:extLst>
          </p:nvPr>
        </p:nvGraphicFramePr>
        <p:xfrm>
          <a:off x="8962892" y="405819"/>
          <a:ext cx="3101833" cy="4661924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서비스 이용을 위한 로그인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ID</a:t>
                      </a:r>
                      <a:r>
                        <a:rPr lang="ko-KR" altLang="en-US" sz="900" dirty="0"/>
                        <a:t>와 비밀번호를 입력하여 서버에 토큰을 발급요청</a:t>
                      </a:r>
                      <a:r>
                        <a:rPr lang="en-US" altLang="ko-KR" sz="900" dirty="0"/>
                        <a:t>.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/>
                        <a:t>성공 시 사용자 정보를 반환하고 로컬 스토리지에 토큰 저장</a:t>
                      </a:r>
                      <a:r>
                        <a:rPr lang="en-US" altLang="ko-KR" sz="900" dirty="0"/>
                        <a:t>.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로그인에 필요한 항목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이메일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비밀번호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로그인 후 토큰 반환하여 사용자 인증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비밀번호 입력 후 로그인 버튼 클릭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로그인 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성공시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레시피 검색화면으로 이동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실패시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로그인 실패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“ 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메시지 및 원인 반환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관리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000" dirty="0"/>
              <a:t>login</a:t>
            </a:r>
            <a:endParaRPr kumimoji="1"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B04FE4-2B1C-4BCA-A449-416F4A39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16" y="1252249"/>
            <a:ext cx="8351018" cy="412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20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레시피 목록</a:t>
            </a:r>
            <a:r>
              <a:rPr kumimoji="1" lang="en-US" altLang="ko-KR" sz="1000" dirty="0"/>
              <a:t>/</a:t>
            </a:r>
            <a:r>
              <a:rPr kumimoji="1" lang="ko-KR" altLang="en-US" sz="1000" dirty="0"/>
              <a:t>즐겨찾기 보기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15244"/>
              </p:ext>
            </p:extLst>
          </p:nvPr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레시피 목록 서비스 이용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API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를 이용하여 요리목록 호출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/>
                        <a:t>레시피를 </a:t>
                      </a:r>
                      <a:r>
                        <a:rPr lang="ko-KR" altLang="en-US" sz="900" dirty="0" err="1"/>
                        <a:t>즐겨찾기에</a:t>
                      </a:r>
                      <a:r>
                        <a:rPr lang="ko-KR" altLang="en-US" sz="900" dirty="0"/>
                        <a:t> 추가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혹은 삭제하고 </a:t>
                      </a:r>
                      <a:endParaRPr lang="en-US" altLang="ko-KR" sz="900" dirty="0"/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해당 데이터 전송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를 이용하여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즐겨찾기애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추가된 요리만 표시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해당 목록의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DB ID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값을 받아 저장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사용자 별로 즐겨찾기 목록 반환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즐겨찾기 버튼을 눌러 즐겨 찾기 등록 후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즐겨찾기만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보기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버튼을 클릭 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즐겨찾기로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등록된 레시피만 호출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서비스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000" dirty="0"/>
              <a:t>Recipe</a:t>
            </a:r>
            <a:endParaRPr kumimoji="1"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44C1F2-2291-409A-A345-9EB7AC0E3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6" y="1269000"/>
            <a:ext cx="8749714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3688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레시피 상세보기</a:t>
            </a:r>
            <a:r>
              <a:rPr kumimoji="1" lang="en-US" altLang="ko-KR" sz="1000" dirty="0"/>
              <a:t>/</a:t>
            </a:r>
            <a:r>
              <a:rPr kumimoji="1" lang="ko-KR" altLang="en-US" sz="1000" dirty="0"/>
              <a:t>댓글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632779"/>
              </p:ext>
            </p:extLst>
          </p:nvPr>
        </p:nvGraphicFramePr>
        <p:xfrm>
          <a:off x="8962892" y="405819"/>
          <a:ext cx="3101833" cy="5174378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레시피 상세보기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API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를 이용하여 클릭한 요리의  레시피 호출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해당 요리 레시피에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를 이용하여 댓글 조회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등록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삭제 가능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댓글 작성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댓글 번호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내용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작성일자를 받아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comment DB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 저장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댓글 수정 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1-1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댓글 번호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내용 받아서 저장 후 수정된 댓글 목록 반환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1-2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댓글 작성자만 수정할 수 있도록 사용자 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확인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댓글 삭제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1-1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댓글 번호를 받아 삭제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1-2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댓글 작성자가 아닌 경우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권한이 없습니다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.“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메시지 반환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레시피 목록에서 요리를 선택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선택한 요리의 레시피 및 댓글 표시 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서비스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000" dirty="0"/>
              <a:t>Recipe</a:t>
            </a:r>
            <a:endParaRPr kumimoji="1"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497B78-08FB-4AE6-B10C-CFCF70955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5" y="1184862"/>
            <a:ext cx="8768445" cy="432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25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재료 구매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010657"/>
              </p:ext>
            </p:extLst>
          </p:nvPr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재료 장바구니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구매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API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를 이용하여 재료 및 시세 호출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장바구니에 품목 추가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수정 및 총 금액 계산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주문하기를 이용하여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로 데이터 전송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품목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수량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단가 받아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Shop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엔티티에 저장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품목은 따로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Item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엔티티에 저장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원하는 품목의 수량을 선택하여 장바구니에 담기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장바구니에 담긴 품목들을 계산하여 총 금액 표시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서비스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000" dirty="0"/>
              <a:t>Buy</a:t>
            </a:r>
            <a:endParaRPr kumimoji="1"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EC9FCA-B35C-4B24-A439-DD4135B8F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6" y="1269000"/>
            <a:ext cx="8749714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8416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게시판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016886"/>
              </p:ext>
            </p:extLst>
          </p:nvPr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게시판 기능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로 부터 데이터를 받아와 게시판 내용 표시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검색어 입력을 통해 키워드가 포함된 게시글 검색 가능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게시글 작성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삭제 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로그인 여부에 상관없이 게시글 목록 보기 가능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검색기능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인증된 사용자가 작성한 게시글 반환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헤더부분의 게시판 버튼을 클릭하여 게시판 호출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내용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작성자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작성시간 표시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커뮤니티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/>
              <a:t>Board</a:t>
            </a:r>
            <a:endParaRPr lang="ko-KR" altLang="en-US" sz="1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196A82-5EDD-4D11-98B9-2BE88C76C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9" y="1153610"/>
            <a:ext cx="8632845" cy="426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1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146C3-B8B0-406D-84B8-A9D32AF2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154" y="113457"/>
            <a:ext cx="10515600" cy="1128115"/>
          </a:xfrm>
        </p:spPr>
        <p:txBody>
          <a:bodyPr anchor="b"/>
          <a:lstStyle/>
          <a:p>
            <a:r>
              <a:rPr lang="ko-KR" altLang="en-US" dirty="0">
                <a:solidFill>
                  <a:srgbClr val="C00000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활용 데이터 </a:t>
            </a:r>
            <a:r>
              <a:rPr lang="en-US" altLang="ko-KR" dirty="0">
                <a:solidFill>
                  <a:srgbClr val="C00000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/ </a:t>
            </a:r>
            <a:r>
              <a:rPr lang="ko-KR" altLang="en-US" dirty="0">
                <a:solidFill>
                  <a:srgbClr val="C00000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C1980-B133-4650-A4DD-E3CADB853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1" y="14872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solidFill>
                  <a:srgbClr val="0E06A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400" b="1" dirty="0">
                <a:solidFill>
                  <a:srgbClr val="0E06A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요리법</a:t>
            </a:r>
            <a:endParaRPr lang="en-US" altLang="ko-KR" sz="2400" b="1" dirty="0">
              <a:solidFill>
                <a:srgbClr val="0E06A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400" b="1" dirty="0">
                <a:solidFill>
                  <a:srgbClr val="0E06A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농촌진흥청</a:t>
            </a:r>
            <a:r>
              <a:rPr lang="en-US" altLang="ko-KR" sz="2400" b="1" dirty="0">
                <a:solidFill>
                  <a:srgbClr val="0E06A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400" b="1" dirty="0">
                <a:solidFill>
                  <a:srgbClr val="0E06A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창업을 위한 식용 곤충요리</a:t>
            </a:r>
          </a:p>
          <a:p>
            <a:pPr marL="0" indent="0">
              <a:buNone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https://www.data.go.kr/data/15040895/openapi.do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).</a:t>
            </a:r>
          </a:p>
          <a:p>
            <a:pPr marL="0" indent="0">
              <a:buNone/>
            </a:pPr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solidFill>
                  <a:srgbClr val="0E06A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400" b="1" dirty="0">
                <a:solidFill>
                  <a:srgbClr val="0E06A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구매 기능</a:t>
            </a:r>
            <a:endParaRPr lang="en-US" altLang="ko-KR" sz="2400" b="1" dirty="0">
              <a:solidFill>
                <a:srgbClr val="0E06A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400" b="1" dirty="0">
                <a:solidFill>
                  <a:srgbClr val="0E06A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충청북도</a:t>
            </a:r>
            <a:r>
              <a:rPr lang="en-US" altLang="ko-KR" sz="2400" b="1" dirty="0">
                <a:solidFill>
                  <a:srgbClr val="0E06A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2400" b="1" dirty="0" err="1">
                <a:solidFill>
                  <a:srgbClr val="0E06A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산업곤충</a:t>
            </a:r>
            <a:r>
              <a:rPr lang="ko-KR" altLang="en-US" sz="2400" b="1" dirty="0">
                <a:solidFill>
                  <a:srgbClr val="0E06A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시중가격 모니터링 현황 조회</a:t>
            </a:r>
            <a:endParaRPr lang="en-US" altLang="ko-KR" sz="2400" b="1" dirty="0">
              <a:solidFill>
                <a:srgbClr val="0E06A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2400" b="1" u="sng" dirty="0">
                <a:latin typeface="HY견고딕" panose="02030600000101010101" pitchFamily="18" charset="-127"/>
                <a:ea typeface="HY견고딕" panose="02030600000101010101" pitchFamily="18" charset="-127"/>
              </a:rPr>
              <a:t>https://www.data.go.kr/data/15079557/openapi.do</a:t>
            </a: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24FFE9F-692F-471C-AACC-FE2EE4BD0029}"/>
              </a:ext>
            </a:extLst>
          </p:cNvPr>
          <p:cNvCxnSpPr>
            <a:endCxn id="2" idx="2"/>
          </p:cNvCxnSpPr>
          <p:nvPr/>
        </p:nvCxnSpPr>
        <p:spPr>
          <a:xfrm>
            <a:off x="1181576" y="1238049"/>
            <a:ext cx="5198378" cy="3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5272275-F853-4BFA-8C75-4D8EC2F58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24746">
            <a:off x="517168" y="491222"/>
            <a:ext cx="626821" cy="62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02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4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5EF7ECC-C7D7-443D-8CF4-688FC6B9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REST</a:t>
            </a:r>
            <a:r>
              <a:rPr lang="ko-KR" altLang="en-US" sz="44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sz="44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44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명세</a:t>
            </a:r>
          </a:p>
        </p:txBody>
      </p:sp>
    </p:spTree>
    <p:extLst>
      <p:ext uri="{BB962C8B-B14F-4D97-AF65-F5344CB8AC3E}">
        <p14:creationId xmlns:p14="http://schemas.microsoft.com/office/powerpoint/2010/main" val="2891650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146C3-B8B0-406D-84B8-A9D32AF2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9" y="116979"/>
            <a:ext cx="10515600" cy="1128115"/>
          </a:xfrm>
        </p:spPr>
        <p:txBody>
          <a:bodyPr anchor="b"/>
          <a:lstStyle/>
          <a:p>
            <a:r>
              <a:rPr lang="en-US" altLang="ko-KR" dirty="0">
                <a:solidFill>
                  <a:srgbClr val="C00000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REST</a:t>
            </a:r>
            <a:r>
              <a:rPr lang="ko-KR" altLang="en-US" dirty="0">
                <a:solidFill>
                  <a:srgbClr val="C00000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dirty="0">
                <a:solidFill>
                  <a:srgbClr val="C00000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명세 목록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24FFE9F-692F-471C-AACC-FE2EE4BD0029}"/>
              </a:ext>
            </a:extLst>
          </p:cNvPr>
          <p:cNvCxnSpPr>
            <a:endCxn id="2" idx="2"/>
          </p:cNvCxnSpPr>
          <p:nvPr/>
        </p:nvCxnSpPr>
        <p:spPr>
          <a:xfrm>
            <a:off x="738231" y="1241571"/>
            <a:ext cx="5198378" cy="3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FCE9C488-3148-4E58-9C4E-B83448255C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7624676"/>
              </p:ext>
            </p:extLst>
          </p:nvPr>
        </p:nvGraphicFramePr>
        <p:xfrm>
          <a:off x="738231" y="1539298"/>
          <a:ext cx="10515601" cy="503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7115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7626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POST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/members/join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회원가입</a:t>
                      </a:r>
                      <a:endParaRPr lang="en-US" altLang="ko-KR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전송 </a:t>
                      </a: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: </a:t>
                      </a:r>
                      <a:r>
                        <a:rPr lang="en-US" altLang="ko-KR" sz="12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userid</a:t>
                      </a: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password, nickname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Users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GET/POST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/board/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getBoardList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기본으로 게시글 목록 반환</a:t>
                      </a: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특정 키워드를 포함한 게시글 검색하여 목록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Board-01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GET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/board/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getBoard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작성한 게시글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Board-02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POST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/board/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insertBoard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게시글 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Board-03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PUT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/board/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updateBoard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게시글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Board-04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GET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/board/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deleteBoard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게시글 삭제 후 게시글 반환</a:t>
                      </a:r>
                      <a:endParaRPr lang="en-US" altLang="ko-KR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전송 </a:t>
                      </a: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: seq(</a:t>
                      </a:r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게시글 번호</a:t>
                      </a: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Board-05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POST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/member/favorites/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insertFavo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즐겨찾기 추가</a:t>
                      </a:r>
                      <a:endParaRPr lang="en-US" altLang="ko-KR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전송 </a:t>
                      </a: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: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userId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dataNo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Favorites-01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039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GET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/member/favorites/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getFavo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즐겨찾기 목록 보여주기</a:t>
                      </a:r>
                      <a:endParaRPr lang="en-US" altLang="ko-KR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전송 </a:t>
                      </a: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: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userId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Favorites-02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9296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GET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/member/favorites/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deleteFavo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즐겨찾기 삭제</a:t>
                      </a:r>
                      <a:endParaRPr lang="en-US" altLang="ko-KR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전송 </a:t>
                      </a: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: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userId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dataNo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Favorites-03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784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607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146C3-B8B0-406D-84B8-A9D32AF2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9" y="116979"/>
            <a:ext cx="10515600" cy="1128115"/>
          </a:xfrm>
        </p:spPr>
        <p:txBody>
          <a:bodyPr anchor="b"/>
          <a:lstStyle/>
          <a:p>
            <a:r>
              <a:rPr lang="en-US" altLang="ko-KR" dirty="0">
                <a:solidFill>
                  <a:srgbClr val="C00000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REST</a:t>
            </a:r>
            <a:r>
              <a:rPr lang="ko-KR" altLang="en-US" dirty="0">
                <a:solidFill>
                  <a:srgbClr val="C00000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dirty="0">
                <a:solidFill>
                  <a:srgbClr val="C00000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명세 목록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24FFE9F-692F-471C-AACC-FE2EE4BD0029}"/>
              </a:ext>
            </a:extLst>
          </p:cNvPr>
          <p:cNvCxnSpPr>
            <a:endCxn id="2" idx="2"/>
          </p:cNvCxnSpPr>
          <p:nvPr/>
        </p:nvCxnSpPr>
        <p:spPr>
          <a:xfrm>
            <a:off x="738231" y="1241571"/>
            <a:ext cx="5198378" cy="3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5144F0-F5B2-46E7-A7DF-7BDD207C6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A23B097E-3800-4D25-9063-0C8DB184B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457583"/>
              </p:ext>
            </p:extLst>
          </p:nvPr>
        </p:nvGraphicFramePr>
        <p:xfrm>
          <a:off x="738231" y="1497051"/>
          <a:ext cx="10515601" cy="5008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7115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7626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25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72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11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GET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/comments/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getComments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댓글목록 반환</a:t>
                      </a:r>
                      <a:endParaRPr lang="en-US" altLang="ko-KR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반환하는 데이터 </a:t>
                      </a: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: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id(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코멘트 번호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),member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객체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화면에는 닉네임으로 보여줌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), content, </a:t>
                      </a:r>
                    </a:p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createDate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작성일자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),</a:t>
                      </a:r>
                    </a:p>
                    <a:p>
                      <a:pPr algn="ctr"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updateDate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수정한 경우 수정일자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)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561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POST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/comments/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insertComment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댓글 작성</a:t>
                      </a:r>
                      <a:endParaRPr lang="en-US" altLang="ko-KR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받는 데이터 </a:t>
                      </a: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: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content</a:t>
                      </a:r>
                    </a:p>
                    <a:p>
                      <a:pPr algn="ctr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반환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댓글목록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561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13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PUT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/comments/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updateComment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댓글 수정</a:t>
                      </a:r>
                      <a:endParaRPr lang="en-US" altLang="ko-KR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받는 데이터 </a:t>
                      </a: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: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id(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코멘트 번호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), content</a:t>
                      </a:r>
                    </a:p>
                    <a:p>
                      <a:pPr algn="ctr" latinLnBrk="1"/>
                      <a:r>
                        <a:rPr lang="ko-KR" altLang="en-US" sz="1200" u="sng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반환 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: </a:t>
                      </a:r>
                      <a:r>
                        <a:rPr lang="ko-KR" altLang="en-US" sz="1200" u="sng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댓글 목록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561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14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DELETE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/comments/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deleteComment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/{seq}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댓글 삭제</a:t>
                      </a:r>
                      <a:endParaRPr lang="en-US" altLang="ko-KR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받는 데이터 </a:t>
                      </a: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: 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seq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삭제할 댓글 번호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)</a:t>
                      </a:r>
                    </a:p>
                    <a:p>
                      <a:pPr algn="ctr" latinLnBrk="1"/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15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POST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/login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  <a:endParaRPr lang="en-US" altLang="ko-KR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전송 </a:t>
                      </a: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: </a:t>
                      </a:r>
                      <a:r>
                        <a:rPr lang="en-US" altLang="ko-KR" sz="12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userid</a:t>
                      </a: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password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GET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/shop/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getShop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POST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/shop/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insertShop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039912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DELETE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/shop/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deleteShop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/{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shopid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}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9296862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DELETE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/shop/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deleteItem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/{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itemid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}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784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895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4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5EF7ECC-C7D7-443D-8CF4-688FC6B9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Database </a:t>
            </a:r>
            <a:r>
              <a:rPr lang="ko-KR" altLang="en-US" sz="44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065389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146C3-B8B0-406D-84B8-A9D32AF2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9" y="116979"/>
            <a:ext cx="10515600" cy="1128115"/>
          </a:xfrm>
        </p:spPr>
        <p:txBody>
          <a:bodyPr anchor="b"/>
          <a:lstStyle/>
          <a:p>
            <a:r>
              <a:rPr lang="en-US" altLang="ko-KR" dirty="0">
                <a:solidFill>
                  <a:srgbClr val="C00000"/>
                </a:solidFill>
                <a:latin typeface="Cafe24 ClassicType OTF" panose="02000800000000000000" pitchFamily="50" charset="-127"/>
                <a:ea typeface="Cafe24 ClassicType OTF" panose="02000800000000000000" pitchFamily="50" charset="-127"/>
              </a:rPr>
              <a:t>Table </a:t>
            </a:r>
            <a:r>
              <a:rPr lang="ko-KR" altLang="en-US" dirty="0">
                <a:solidFill>
                  <a:srgbClr val="C00000"/>
                </a:solidFill>
                <a:latin typeface="Cafe24 ClassicType OTF" panose="02000800000000000000" pitchFamily="50" charset="-127"/>
                <a:ea typeface="Cafe24 ClassicType OTF" panose="02000800000000000000" pitchFamily="50" charset="-127"/>
              </a:rPr>
              <a:t>명세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24FFE9F-692F-471C-AACC-FE2EE4BD0029}"/>
              </a:ext>
            </a:extLst>
          </p:cNvPr>
          <p:cNvCxnSpPr>
            <a:endCxn id="2" idx="2"/>
          </p:cNvCxnSpPr>
          <p:nvPr/>
        </p:nvCxnSpPr>
        <p:spPr>
          <a:xfrm>
            <a:off x="738231" y="1241571"/>
            <a:ext cx="5198378" cy="3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411F7A6A-2B94-4A40-B3B5-F17D61AD09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83349"/>
              </p:ext>
            </p:extLst>
          </p:nvPr>
        </p:nvGraphicFramePr>
        <p:xfrm>
          <a:off x="838200" y="1825624"/>
          <a:ext cx="10515600" cy="4004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78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83066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901643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30588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054750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155203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370676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572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테이블 명</a:t>
                      </a: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member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테이블 설명</a:t>
                      </a: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회원정보</a:t>
                      </a: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컬럼명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설명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순서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nickname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별명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password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비밀번호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userid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아이디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role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ENUM('ROLE_ADMIN’,   'ROLE_MEMBER')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권한 자격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796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146C3-B8B0-406D-84B8-A9D32AF2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9" y="116979"/>
            <a:ext cx="10515600" cy="1128115"/>
          </a:xfrm>
        </p:spPr>
        <p:txBody>
          <a:bodyPr anchor="b"/>
          <a:lstStyle/>
          <a:p>
            <a:r>
              <a:rPr lang="en-US" altLang="ko-KR" dirty="0">
                <a:solidFill>
                  <a:srgbClr val="C00000"/>
                </a:solidFill>
                <a:latin typeface="Cafe24 ClassicType OTF" panose="02000800000000000000" pitchFamily="50" charset="-127"/>
                <a:ea typeface="Cafe24 ClassicType OTF" panose="02000800000000000000" pitchFamily="50" charset="-127"/>
              </a:rPr>
              <a:t>Table </a:t>
            </a:r>
            <a:r>
              <a:rPr lang="ko-KR" altLang="en-US" dirty="0">
                <a:solidFill>
                  <a:srgbClr val="C00000"/>
                </a:solidFill>
                <a:latin typeface="Cafe24 ClassicType OTF" panose="02000800000000000000" pitchFamily="50" charset="-127"/>
                <a:ea typeface="Cafe24 ClassicType OTF" panose="02000800000000000000" pitchFamily="50" charset="-127"/>
              </a:rPr>
              <a:t>명세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24FFE9F-692F-471C-AACC-FE2EE4BD0029}"/>
              </a:ext>
            </a:extLst>
          </p:cNvPr>
          <p:cNvCxnSpPr>
            <a:endCxn id="2" idx="2"/>
          </p:cNvCxnSpPr>
          <p:nvPr/>
        </p:nvCxnSpPr>
        <p:spPr>
          <a:xfrm>
            <a:off x="738231" y="1241571"/>
            <a:ext cx="5198378" cy="3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FE8DD0AC-79F0-4C9C-84ED-921AA9860E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548602"/>
              </p:ext>
            </p:extLst>
          </p:nvPr>
        </p:nvGraphicFramePr>
        <p:xfrm>
          <a:off x="838200" y="1825624"/>
          <a:ext cx="10356210" cy="432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803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375125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315767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286088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038763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137693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334742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540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테이블 명</a:t>
                      </a: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84000">
                          <a:schemeClr val="bg1">
                            <a:lumMod val="75000"/>
                          </a:schemeClr>
                        </a:gs>
                        <a:gs pos="41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board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84000">
                          <a:schemeClr val="bg1">
                            <a:lumMod val="75000"/>
                          </a:schemeClr>
                        </a:gs>
                        <a:gs pos="41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테이블 설명</a:t>
                      </a: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84000">
                          <a:schemeClr val="bg1">
                            <a:lumMod val="75000"/>
                          </a:schemeClr>
                        </a:gs>
                        <a:gs pos="41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게시판</a:t>
                      </a: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84000">
                          <a:schemeClr val="bg1">
                            <a:lumMod val="75000"/>
                          </a:schemeClr>
                        </a:gs>
                        <a:gs pos="41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407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컬럼명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84000">
                          <a:schemeClr val="bg1">
                            <a:lumMod val="75000"/>
                          </a:schemeClr>
                        </a:gs>
                        <a:gs pos="41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84000">
                          <a:schemeClr val="bg1">
                            <a:lumMod val="75000"/>
                          </a:schemeClr>
                        </a:gs>
                        <a:gs pos="41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84000">
                          <a:schemeClr val="bg1">
                            <a:lumMod val="75000"/>
                          </a:schemeClr>
                        </a:gs>
                        <a:gs pos="41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84000">
                          <a:schemeClr val="bg1">
                            <a:lumMod val="75000"/>
                          </a:schemeClr>
                        </a:gs>
                        <a:gs pos="41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84000">
                          <a:schemeClr val="bg1">
                            <a:lumMod val="75000"/>
                          </a:schemeClr>
                        </a:gs>
                        <a:gs pos="41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84000">
                          <a:schemeClr val="bg1">
                            <a:lumMod val="75000"/>
                          </a:schemeClr>
                        </a:gs>
                        <a:gs pos="41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설명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84000">
                          <a:schemeClr val="bg1">
                            <a:lumMod val="75000"/>
                          </a:schemeClr>
                        </a:gs>
                        <a:gs pos="41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540724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순서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540724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null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조회수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540724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content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null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글 내용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540724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create_date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DAATETIME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null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작성일자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6865534"/>
                  </a:ext>
                </a:extLst>
              </a:tr>
              <a:tr h="540724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null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글 제목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540724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member_id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작성자 식별 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437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146C3-B8B0-406D-84B8-A9D32AF2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9" y="116979"/>
            <a:ext cx="10515600" cy="1128115"/>
          </a:xfrm>
        </p:spPr>
        <p:txBody>
          <a:bodyPr anchor="b"/>
          <a:lstStyle/>
          <a:p>
            <a:r>
              <a:rPr lang="en-US" altLang="ko-KR" dirty="0">
                <a:solidFill>
                  <a:srgbClr val="C00000"/>
                </a:solidFill>
                <a:latin typeface="Cafe24 ClassicType OTF" panose="02000800000000000000" pitchFamily="50" charset="-127"/>
                <a:ea typeface="Cafe24 ClassicType OTF" panose="02000800000000000000" pitchFamily="50" charset="-127"/>
              </a:rPr>
              <a:t>Table </a:t>
            </a:r>
            <a:r>
              <a:rPr lang="ko-KR" altLang="en-US" dirty="0">
                <a:solidFill>
                  <a:srgbClr val="C00000"/>
                </a:solidFill>
                <a:latin typeface="Cafe24 ClassicType OTF" panose="02000800000000000000" pitchFamily="50" charset="-127"/>
                <a:ea typeface="Cafe24 ClassicType OTF" panose="02000800000000000000" pitchFamily="50" charset="-127"/>
              </a:rPr>
              <a:t>명세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24FFE9F-692F-471C-AACC-FE2EE4BD0029}"/>
              </a:ext>
            </a:extLst>
          </p:cNvPr>
          <p:cNvCxnSpPr>
            <a:endCxn id="2" idx="2"/>
          </p:cNvCxnSpPr>
          <p:nvPr/>
        </p:nvCxnSpPr>
        <p:spPr>
          <a:xfrm>
            <a:off x="738231" y="1241571"/>
            <a:ext cx="5198378" cy="3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411F7A6A-2B94-4A40-B3B5-F17D61AD09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2586989"/>
              </p:ext>
            </p:extLst>
          </p:nvPr>
        </p:nvGraphicFramePr>
        <p:xfrm>
          <a:off x="838200" y="1825624"/>
          <a:ext cx="10515600" cy="28605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78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83066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901643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30588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054750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155203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370676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572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테이블 명</a:t>
                      </a: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favorites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테이블 설명</a:t>
                      </a: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즐겨찾기</a:t>
                      </a: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컬럼명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길이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Not 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Default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설명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BIGINT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순서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user_id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255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4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아이디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data_no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</a:t>
                      </a:r>
                      <a:r>
                        <a:rPr lang="ko-KR" altLang="en-US" sz="14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4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권한자격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79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146C3-B8B0-406D-84B8-A9D32AF2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9" y="116979"/>
            <a:ext cx="10515600" cy="1128115"/>
          </a:xfrm>
        </p:spPr>
        <p:txBody>
          <a:bodyPr anchor="b"/>
          <a:lstStyle/>
          <a:p>
            <a:r>
              <a:rPr lang="en-US" altLang="ko-KR" dirty="0">
                <a:solidFill>
                  <a:srgbClr val="C00000"/>
                </a:solidFill>
                <a:latin typeface="Cafe24 ClassicType OTF" panose="02000800000000000000" pitchFamily="50" charset="-127"/>
                <a:ea typeface="Cafe24 ClassicType OTF" panose="02000800000000000000" pitchFamily="50" charset="-127"/>
              </a:rPr>
              <a:t>Table </a:t>
            </a:r>
            <a:r>
              <a:rPr lang="ko-KR" altLang="en-US" dirty="0">
                <a:solidFill>
                  <a:srgbClr val="C00000"/>
                </a:solidFill>
                <a:latin typeface="Cafe24 ClassicType OTF" panose="02000800000000000000" pitchFamily="50" charset="-127"/>
                <a:ea typeface="Cafe24 ClassicType OTF" panose="02000800000000000000" pitchFamily="50" charset="-127"/>
              </a:rPr>
              <a:t>명세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24FFE9F-692F-471C-AACC-FE2EE4BD0029}"/>
              </a:ext>
            </a:extLst>
          </p:cNvPr>
          <p:cNvCxnSpPr>
            <a:endCxn id="2" idx="2"/>
          </p:cNvCxnSpPr>
          <p:nvPr/>
        </p:nvCxnSpPr>
        <p:spPr>
          <a:xfrm>
            <a:off x="738231" y="1241571"/>
            <a:ext cx="5198378" cy="3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411F7A6A-2B94-4A40-B3B5-F17D61AD09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0987330"/>
              </p:ext>
            </p:extLst>
          </p:nvPr>
        </p:nvGraphicFramePr>
        <p:xfrm>
          <a:off x="838200" y="1825624"/>
          <a:ext cx="10515600" cy="4004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78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83066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901643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30588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054750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155203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370676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572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테이블 명</a:t>
                      </a: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comment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테이블 설명</a:t>
                      </a: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댓글</a:t>
                      </a: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컬럼명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설명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순서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content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별명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create_date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DATETIME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비밀번호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update_date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DATETIME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아이디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member_id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권한 자격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733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146C3-B8B0-406D-84B8-A9D32AF2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9" y="116979"/>
            <a:ext cx="10515600" cy="1128115"/>
          </a:xfrm>
        </p:spPr>
        <p:txBody>
          <a:bodyPr anchor="b"/>
          <a:lstStyle/>
          <a:p>
            <a:r>
              <a:rPr lang="en-US" altLang="ko-KR" dirty="0">
                <a:solidFill>
                  <a:srgbClr val="C00000"/>
                </a:solidFill>
                <a:latin typeface="Cafe24 ClassicType OTF" panose="02000800000000000000" pitchFamily="50" charset="-127"/>
                <a:ea typeface="Cafe24 ClassicType OTF" panose="02000800000000000000" pitchFamily="50" charset="-127"/>
              </a:rPr>
              <a:t>Table </a:t>
            </a:r>
            <a:r>
              <a:rPr lang="ko-KR" altLang="en-US" dirty="0">
                <a:solidFill>
                  <a:srgbClr val="C00000"/>
                </a:solidFill>
                <a:latin typeface="Cafe24 ClassicType OTF" panose="02000800000000000000" pitchFamily="50" charset="-127"/>
                <a:ea typeface="Cafe24 ClassicType OTF" panose="02000800000000000000" pitchFamily="50" charset="-127"/>
              </a:rPr>
              <a:t>명세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24FFE9F-692F-471C-AACC-FE2EE4BD0029}"/>
              </a:ext>
            </a:extLst>
          </p:cNvPr>
          <p:cNvCxnSpPr>
            <a:endCxn id="2" idx="2"/>
          </p:cNvCxnSpPr>
          <p:nvPr/>
        </p:nvCxnSpPr>
        <p:spPr>
          <a:xfrm>
            <a:off x="738231" y="1241571"/>
            <a:ext cx="5198378" cy="3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411F7A6A-2B94-4A40-B3B5-F17D61AD09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130683"/>
              </p:ext>
            </p:extLst>
          </p:nvPr>
        </p:nvGraphicFramePr>
        <p:xfrm>
          <a:off x="838200" y="1825624"/>
          <a:ext cx="10515600" cy="4576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78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83066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901643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30588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054750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155203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370676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572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테이블 명</a:t>
                      </a: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item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테이블 설명</a:t>
                      </a: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품목</a:t>
                      </a: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컬럼명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설명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순서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item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품목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곤충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price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단가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quantity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수량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shop_id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주문아이디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amount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총금액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5577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790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146C3-B8B0-406D-84B8-A9D32AF2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9" y="116979"/>
            <a:ext cx="10515600" cy="1128115"/>
          </a:xfrm>
        </p:spPr>
        <p:txBody>
          <a:bodyPr anchor="b"/>
          <a:lstStyle/>
          <a:p>
            <a:r>
              <a:rPr lang="en-US" altLang="ko-KR" dirty="0">
                <a:solidFill>
                  <a:srgbClr val="C00000"/>
                </a:solidFill>
                <a:latin typeface="Cafe24 ClassicType OTF" panose="02000800000000000000" pitchFamily="50" charset="-127"/>
                <a:ea typeface="Cafe24 ClassicType OTF" panose="02000800000000000000" pitchFamily="50" charset="-127"/>
              </a:rPr>
              <a:t>Table </a:t>
            </a:r>
            <a:r>
              <a:rPr lang="ko-KR" altLang="en-US" dirty="0">
                <a:solidFill>
                  <a:srgbClr val="C00000"/>
                </a:solidFill>
                <a:latin typeface="Cafe24 ClassicType OTF" panose="02000800000000000000" pitchFamily="50" charset="-127"/>
                <a:ea typeface="Cafe24 ClassicType OTF" panose="02000800000000000000" pitchFamily="50" charset="-127"/>
              </a:rPr>
              <a:t>명세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24FFE9F-692F-471C-AACC-FE2EE4BD0029}"/>
              </a:ext>
            </a:extLst>
          </p:cNvPr>
          <p:cNvCxnSpPr>
            <a:endCxn id="2" idx="2"/>
          </p:cNvCxnSpPr>
          <p:nvPr/>
        </p:nvCxnSpPr>
        <p:spPr>
          <a:xfrm>
            <a:off x="738231" y="1241571"/>
            <a:ext cx="5198378" cy="3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411F7A6A-2B94-4A40-B3B5-F17D61AD09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0226534"/>
              </p:ext>
            </p:extLst>
          </p:nvPr>
        </p:nvGraphicFramePr>
        <p:xfrm>
          <a:off x="838200" y="1825624"/>
          <a:ext cx="10515600" cy="34326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78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83066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901643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30588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054750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155203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370676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572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테이블 명</a:t>
                      </a: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SHOP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테이블 설명</a:t>
                      </a: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주문목록</a:t>
                      </a:r>
                    </a:p>
                  </a:txBody>
                  <a:tcPr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컬럼명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설명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>
                    <a:gradFill>
                      <a:gsLst>
                        <a:gs pos="20000">
                          <a:schemeClr val="bg1"/>
                        </a:gs>
                        <a:gs pos="66000">
                          <a:schemeClr val="bg1">
                            <a:lumMod val="75000"/>
                          </a:schemeClr>
                        </a:gs>
                        <a:gs pos="38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순서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create_date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DATETIME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주문날짜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total_amount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FLOAT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주문한 총 금액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572101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user_id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주문자 아이디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705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4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146C3-B8B0-406D-84B8-A9D32AF24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873" y="112430"/>
            <a:ext cx="10515600" cy="1128115"/>
          </a:xfrm>
        </p:spPr>
        <p:txBody>
          <a:bodyPr anchor="b"/>
          <a:lstStyle/>
          <a:p>
            <a:r>
              <a:rPr lang="ko-KR" altLang="en-US" dirty="0">
                <a:solidFill>
                  <a:srgbClr val="C00000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시스템 구성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24FFE9F-692F-471C-AACC-FE2EE4BD0029}"/>
              </a:ext>
            </a:extLst>
          </p:cNvPr>
          <p:cNvCxnSpPr>
            <a:endCxn id="2" idx="2"/>
          </p:cNvCxnSpPr>
          <p:nvPr/>
        </p:nvCxnSpPr>
        <p:spPr>
          <a:xfrm>
            <a:off x="1092295" y="1237022"/>
            <a:ext cx="5198378" cy="3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5272275-F853-4BFA-8C75-4D8EC2F5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24746">
            <a:off x="375327" y="506865"/>
            <a:ext cx="626821" cy="62682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ECF9691-2003-4CC4-9F90-6EE83B0DE57D}"/>
              </a:ext>
            </a:extLst>
          </p:cNvPr>
          <p:cNvSpPr txBox="1">
            <a:spLocks/>
          </p:cNvSpPr>
          <p:nvPr/>
        </p:nvSpPr>
        <p:spPr>
          <a:xfrm>
            <a:off x="738231" y="17920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b="1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/>
          </a:p>
          <a:p>
            <a:pPr lvl="1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0B511E-D928-4F6F-B905-B6E86D583C4F}"/>
              </a:ext>
            </a:extLst>
          </p:cNvPr>
          <p:cNvGrpSpPr/>
          <p:nvPr/>
        </p:nvGrpSpPr>
        <p:grpSpPr>
          <a:xfrm>
            <a:off x="8673476" y="1629527"/>
            <a:ext cx="2907262" cy="3678917"/>
            <a:chOff x="8673476" y="1629527"/>
            <a:chExt cx="2907262" cy="367891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6EF3D53-62FC-472E-9820-A7428E08ADBB}"/>
                </a:ext>
              </a:extLst>
            </p:cNvPr>
            <p:cNvSpPr/>
            <p:nvPr/>
          </p:nvSpPr>
          <p:spPr>
            <a:xfrm>
              <a:off x="8673476" y="1629527"/>
              <a:ext cx="2907262" cy="3678917"/>
            </a:xfrm>
            <a:prstGeom prst="roundRect">
              <a:avLst/>
            </a:prstGeom>
            <a:pattFill prst="pct10">
              <a:fgClr>
                <a:schemeClr val="accent4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620CF0D7-4A84-4326-AAD3-FA763E270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46449" y="2654123"/>
              <a:ext cx="1741994" cy="1185274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662EB66-4896-4A95-A0F0-5F4E64916FE8}"/>
              </a:ext>
            </a:extLst>
          </p:cNvPr>
          <p:cNvGrpSpPr/>
          <p:nvPr/>
        </p:nvGrpSpPr>
        <p:grpSpPr>
          <a:xfrm>
            <a:off x="4837042" y="1639720"/>
            <a:ext cx="2907262" cy="3678918"/>
            <a:chOff x="4837042" y="1639720"/>
            <a:chExt cx="2907262" cy="3678918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200FF8F-3B30-40F0-864A-A56FC8CBC743}"/>
                </a:ext>
              </a:extLst>
            </p:cNvPr>
            <p:cNvSpPr/>
            <p:nvPr/>
          </p:nvSpPr>
          <p:spPr>
            <a:xfrm>
              <a:off x="4837042" y="1639720"/>
              <a:ext cx="2907262" cy="3678918"/>
            </a:xfrm>
            <a:prstGeom prst="roundRect">
              <a:avLst/>
            </a:prstGeom>
            <a:pattFill prst="pct20">
              <a:fgClr>
                <a:schemeClr val="accent4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CABE6E85-1BBB-4172-8A5F-020C7CC43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37656" y="2600957"/>
              <a:ext cx="1588402" cy="158840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71E1C66-2F0C-4E8A-8FB5-78F8FD53994C}"/>
              </a:ext>
            </a:extLst>
          </p:cNvPr>
          <p:cNvSpPr txBox="1"/>
          <p:nvPr/>
        </p:nvSpPr>
        <p:spPr>
          <a:xfrm>
            <a:off x="8876209" y="5582873"/>
            <a:ext cx="3195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데이터베이스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A34252-FA40-413B-947F-E74847C520B4}"/>
              </a:ext>
            </a:extLst>
          </p:cNvPr>
          <p:cNvSpPr txBox="1"/>
          <p:nvPr/>
        </p:nvSpPr>
        <p:spPr>
          <a:xfrm>
            <a:off x="5579757" y="5619170"/>
            <a:ext cx="1600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백엔드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7FE8EE-1D49-42AE-AFD0-CA54D10EAE92}"/>
              </a:ext>
            </a:extLst>
          </p:cNvPr>
          <p:cNvSpPr txBox="1"/>
          <p:nvPr/>
        </p:nvSpPr>
        <p:spPr>
          <a:xfrm>
            <a:off x="1340464" y="5582873"/>
            <a:ext cx="2260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프런트엔드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7342879-ECAA-4520-A41B-DB34B25013AB}"/>
              </a:ext>
            </a:extLst>
          </p:cNvPr>
          <p:cNvGrpSpPr/>
          <p:nvPr/>
        </p:nvGrpSpPr>
        <p:grpSpPr>
          <a:xfrm>
            <a:off x="1033375" y="1670992"/>
            <a:ext cx="2874495" cy="3637452"/>
            <a:chOff x="1033375" y="1670992"/>
            <a:chExt cx="2874495" cy="3637452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6B3D176-B2F5-4A45-9E5C-7D9906E50E19}"/>
                </a:ext>
              </a:extLst>
            </p:cNvPr>
            <p:cNvSpPr/>
            <p:nvPr/>
          </p:nvSpPr>
          <p:spPr>
            <a:xfrm>
              <a:off x="1033375" y="1670992"/>
              <a:ext cx="2874495" cy="3637452"/>
            </a:xfrm>
            <a:prstGeom prst="roundRect">
              <a:avLst/>
            </a:prstGeom>
            <a:pattFill prst="pct20">
              <a:fgClr>
                <a:schemeClr val="accent4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EFD3CA5-328D-4034-A60E-AB80311DF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4386" y="2095052"/>
              <a:ext cx="1272473" cy="1272473"/>
            </a:xfrm>
            <a:prstGeom prst="rect">
              <a:avLst/>
            </a:prstGeom>
          </p:spPr>
        </p:pic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6FA16DCD-6774-48F3-94CC-DC5EFA521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88534" y="3816835"/>
              <a:ext cx="2437735" cy="844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984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4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요약 확대/축소 4">
                <a:extLst>
                  <a:ext uri="{FF2B5EF4-FFF2-40B4-BE49-F238E27FC236}">
                    <a16:creationId xmlns:a16="http://schemas.microsoft.com/office/drawing/2014/main" id="{B2161256-0F30-4D5A-A9C6-6E1185CEAA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3568491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A3A643FB-A488-4015-8984-83DFCD8BB5A3}" offsetFactorX="-8643" offsetFactorY="-6361" scaleFactorX="93315" scaleFactorY="101588">
                    <psuz:zmPr id="{F32C5212-D404-4285-B1A3-F108F55082AE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40266" y="215045"/>
                          <a:ext cx="2943789" cy="18026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76200" dir="13500000" sy="23000" kx="1200000" algn="br" rotWithShape="0">
                            <a:prstClr val="black">
                              <a:alpha val="20000"/>
                            </a:prstClr>
                          </a:outerShdw>
                        </a:effectLst>
                      </p166:spPr>
                    </psuz:zmPr>
                  </psuz:summaryZmObj>
                  <psuz:summaryZmObj sectionId="{4B146ADA-1B06-4A42-8365-65CCC52185E2}" offsetFactorY="-7287" scaleFactorX="92399">
                    <psuz:zmPr id="{8EC003E3-B003-425C-A271-D9F4DE062E0F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00354" y="212702"/>
                          <a:ext cx="2914892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76200" dir="13500000" sy="23000" kx="1200000" algn="br" rotWithShape="0">
                            <a:prstClr val="black">
                              <a:alpha val="20000"/>
                            </a:prstClr>
                          </a:outerShdw>
                        </a:effectLst>
                      </p166:spPr>
                    </psuz:zmPr>
                  </psuz:summaryZmObj>
                  <psuz:summaryZmObj sectionId="{60C652ED-5171-406B-8456-FBC959F5D70B}" offsetFactorX="7612" offsetFactorY="-7287" scaleFactorX="92399">
                    <psuz:zmPr id="{A81ACAD5-E80A-4D30-9089-881CA14CD5B3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313469" y="212702"/>
                          <a:ext cx="2914892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76200" dir="13500000" sy="23000" kx="1200000" algn="br" rotWithShape="0">
                            <a:prstClr val="black">
                              <a:alpha val="20000"/>
                            </a:prstClr>
                          </a:outerShdw>
                        </a:effectLst>
                      </p166:spPr>
                    </psuz:zmPr>
                  </psuz:summaryZmObj>
                  <psuz:summaryZmObj sectionId="{337F0EEA-E08E-45CB-9969-B5DE668D33BF}" offsetFactorX="47675" offsetFactorY="6246" scaleFactorX="94486" scaleFactorY="99989">
                    <psuz:zmPr id="{D0237D1A-8A53-481B-88EC-E9CD750EB105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998448" y="2345753"/>
                          <a:ext cx="2980730" cy="17743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76200" dir="13500000" sy="23000" kx="1200000" algn="br" rotWithShape="0">
                            <a:prstClr val="black">
                              <a:alpha val="20000"/>
                            </a:prstClr>
                          </a:outerShdw>
                        </a:effectLst>
                      </p166:spPr>
                    </psuz:zmPr>
                  </psuz:summaryZmObj>
                  <psuz:summaryZmObj sectionId="{17961418-5A1E-432D-80AF-73CA5A2A3638}" offsetFactorX="58774" offsetFactorY="7808" scaleFactorX="90177" scaleFactorY="100740">
                    <psuz:zmPr id="{1C6B304D-389D-49C2-B86F-6817A32B4C33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689535" y="2366808"/>
                          <a:ext cx="2844795" cy="17876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76200" dir="13500000" sy="23000" kx="1200000" algn="br" rotWithShape="0">
                            <a:prstClr val="black">
                              <a:alpha val="20000"/>
                            </a:prstClr>
                          </a:outerShdw>
                        </a:effectLst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요약 확대/축소 4">
                <a:extLst>
                  <a:ext uri="{FF2B5EF4-FFF2-40B4-BE49-F238E27FC236}">
                    <a16:creationId xmlns:a16="http://schemas.microsoft.com/office/drawing/2014/main" id="{B2161256-0F30-4D5A-A9C6-6E1185CEAAFB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그림 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8466" y="2040670"/>
                  <a:ext cx="2943789" cy="180268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</p:pic>
            <p:pic>
              <p:nvPicPr>
                <p:cNvPr id="3" name="그림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38554" y="2038327"/>
                  <a:ext cx="2914892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</p:pic>
            <p:pic>
              <p:nvPicPr>
                <p:cNvPr id="4" name="그림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51669" y="2038327"/>
                  <a:ext cx="2914892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</p:pic>
            <p:pic>
              <p:nvPicPr>
                <p:cNvPr id="9" name="그림 9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6648" y="4171378"/>
                  <a:ext cx="2980730" cy="177431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</p:pic>
            <p:pic>
              <p:nvPicPr>
                <p:cNvPr id="10" name="그림 10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27735" y="4192433"/>
                  <a:ext cx="2844795" cy="178763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</p:pic>
          </p:grp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DFA7FBE9-90A1-43A1-B0AC-BDFE1C798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954" y="434052"/>
            <a:ext cx="5756564" cy="803997"/>
          </a:xfrm>
        </p:spPr>
        <p:txBody>
          <a:bodyPr anchor="b"/>
          <a:lstStyle/>
          <a:p>
            <a:r>
              <a:rPr lang="ko-KR" altLang="en-US" dirty="0">
                <a:solidFill>
                  <a:srgbClr val="C00000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</a:t>
            </a:r>
            <a:r>
              <a:rPr lang="en-US" altLang="ko-KR" dirty="0">
                <a:solidFill>
                  <a:srgbClr val="C00000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/</a:t>
            </a:r>
            <a:r>
              <a:rPr lang="ko-KR" altLang="en-US" dirty="0">
                <a:solidFill>
                  <a:srgbClr val="C00000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화면설계 시연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F1E129-35FD-4AD7-982C-73019B992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624746">
            <a:off x="524790" y="492292"/>
            <a:ext cx="626821" cy="626821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3899C3-B01D-4148-87CB-0AADEAA77C36}"/>
              </a:ext>
            </a:extLst>
          </p:cNvPr>
          <p:cNvCxnSpPr/>
          <p:nvPr/>
        </p:nvCxnSpPr>
        <p:spPr>
          <a:xfrm>
            <a:off x="1143954" y="1236665"/>
            <a:ext cx="5198378" cy="3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6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C1980-B133-4650-A4DD-E3CADB853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940" y="150574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6" name="내용 개체 틀 9">
            <a:extLst>
              <a:ext uri="{FF2B5EF4-FFF2-40B4-BE49-F238E27FC236}">
                <a16:creationId xmlns:a16="http://schemas.microsoft.com/office/drawing/2014/main" id="{467D80CF-9C8C-4360-91BD-FF8561DE6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7" y="595619"/>
            <a:ext cx="11476985" cy="566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28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658192-99DF-49A8-9BA1-7153470E0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56" y="676564"/>
            <a:ext cx="11149548" cy="55048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0135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6BBBF9-A244-4D24-80D6-FDB1DD073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83" y="686714"/>
            <a:ext cx="11108434" cy="54845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926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3B1F4A-2857-4EBE-AEFA-B927674F4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2" y="681119"/>
            <a:ext cx="11131096" cy="54957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60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3B3730-BDE0-4F82-A5E3-45FB26CAA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5" y="629882"/>
            <a:ext cx="11338649" cy="559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58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1773</TotalTime>
  <Words>1275</Words>
  <Application>Microsoft Office PowerPoint</Application>
  <PresentationFormat>와이드스크린</PresentationFormat>
  <Paragraphs>576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Cafe24 ClassicType</vt:lpstr>
      <vt:lpstr>Cafe24 ClassicType OTF</vt:lpstr>
      <vt:lpstr>HY견고딕</vt:lpstr>
      <vt:lpstr>Gulim</vt:lpstr>
      <vt:lpstr>맑은 고딕</vt:lpstr>
      <vt:lpstr>맑은 고딕</vt:lpstr>
      <vt:lpstr>Algerian</vt:lpstr>
      <vt:lpstr>Arial</vt:lpstr>
      <vt:lpstr>Office 테마</vt:lpstr>
      <vt:lpstr>식용 곤충 요리 웹</vt:lpstr>
      <vt:lpstr>활용 데이터 / 내용</vt:lpstr>
      <vt:lpstr>시스템 구성</vt:lpstr>
      <vt:lpstr>기능/화면설계 시연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구매 기능 벡엔드</vt:lpstr>
      <vt:lpstr>프로젝트 후기</vt:lpstr>
      <vt:lpstr>PowerPoint 프레젠테이션</vt:lpstr>
      <vt:lpstr>화면 설계 상세 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REST API 명세</vt:lpstr>
      <vt:lpstr>REST API 명세 목록</vt:lpstr>
      <vt:lpstr>REST API 명세 목록</vt:lpstr>
      <vt:lpstr>Database 설계</vt:lpstr>
      <vt:lpstr>Table 명세</vt:lpstr>
      <vt:lpstr>Table 명세</vt:lpstr>
      <vt:lpstr>Table 명세</vt:lpstr>
      <vt:lpstr>Table 명세</vt:lpstr>
      <vt:lpstr>Table 명세</vt:lpstr>
      <vt:lpstr>Table 명세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사이트 개발 목적 및 컨셉</dc:title>
  <dc:creator>김경민</dc:creator>
  <cp:lastModifiedBy>swedu</cp:lastModifiedBy>
  <cp:revision>161</cp:revision>
  <dcterms:created xsi:type="dcterms:W3CDTF">2023-11-14T00:10:21Z</dcterms:created>
  <dcterms:modified xsi:type="dcterms:W3CDTF">2025-01-10T05:38:54Z</dcterms:modified>
</cp:coreProperties>
</file>